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6E938-C7F9-4749-9451-BC4D6B27CAE2}" v="27" dt="2026-03-10T23:18:45.882"/>
    <p1510:client id="{8543A399-6EB0-1E75-2DC6-23B8890A8198}" v="394" dt="2026-03-10T23:06:27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1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8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5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7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7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nakaji@sdccd.edu" TargetMode="External"/><Relationship Id="rId2" Type="http://schemas.openxmlformats.org/officeDocument/2006/relationships/hyperlink" Target="mailto:McLearyKmccleary@sdccd.ed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rodriguez@sdccd.edu" TargetMode="External"/><Relationship Id="rId2" Type="http://schemas.openxmlformats.org/officeDocument/2006/relationships/hyperlink" Target="mailto:LBurgert@sdccd.ed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hyperlink" Target="mailto:aboyd001@sdccd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97DE5A-DA89-0A80-C73D-8DCE1A3E2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045" y="1174376"/>
            <a:ext cx="3509383" cy="2781752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ea typeface="+mj-lt"/>
                <a:cs typeface="+mj-lt"/>
              </a:rPr>
              <a:t>No Cost, No Worries: Burden Free Materials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045" y="4062940"/>
            <a:ext cx="3509383" cy="13949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sz="2700" b="1">
                <a:ea typeface="+mn-lt"/>
                <a:cs typeface="+mn-lt"/>
              </a:rPr>
              <a:t>Prof. Lisa Burgert &amp; Prof. Marley Rodriguez</a:t>
            </a:r>
            <a:endParaRPr lang="en-US" sz="2700">
              <a:ea typeface="+mn-lt"/>
              <a:cs typeface="+mn-lt"/>
            </a:endParaRPr>
          </a:p>
        </p:txBody>
      </p:sp>
      <p:pic>
        <p:nvPicPr>
          <p:cNvPr id="4" name="Picture 3" descr="A group of students in lab coats doing an experiment.&#10;">
            <a:extLst>
              <a:ext uri="{FF2B5EF4-FFF2-40B4-BE49-F238E27FC236}">
                <a16:creationId xmlns:a16="http://schemas.microsoft.com/office/drawing/2014/main" id="{BFD1ACDE-2B53-5ED8-C837-1D034F36D3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6917"/>
          <a:stretch>
            <a:fillRect/>
          </a:stretch>
        </p:blipFill>
        <p:spPr>
          <a:xfrm>
            <a:off x="4824248" y="1"/>
            <a:ext cx="7367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A6A66-FA70-379F-E60B-1D7C1AAE9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14A4-7725-7F68-502A-AC15BCD7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4407890" cy="1757505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rgbClr val="000000"/>
                </a:solidFill>
                <a:ea typeface="+mj-lt"/>
                <a:cs typeface="+mj-lt"/>
              </a:rPr>
              <a:t>ZTC Grant Funding</a:t>
            </a:r>
            <a:endParaRPr lang="en-US" sz="6000" b="0">
              <a:ea typeface="+mj-lt"/>
              <a:cs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59894-95FC-8A88-9672-78C518CE0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800" y="2788595"/>
            <a:ext cx="4609583" cy="323893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latin typeface="Poppins"/>
                <a:cs typeface="Poppins"/>
              </a:rPr>
              <a:t>Specific degree pathways have funding. </a:t>
            </a:r>
            <a:endParaRPr lang="en-US" sz="2500">
              <a:latin typeface="Poppins"/>
              <a:cs typeface="Poppins"/>
            </a:endParaRPr>
          </a:p>
          <a:p>
            <a:pPr>
              <a:spcBef>
                <a:spcPts val="0"/>
              </a:spcBef>
            </a:pPr>
            <a:endParaRPr lang="en-US" sz="2500">
              <a:solidFill>
                <a:srgbClr val="000000"/>
              </a:solidFill>
              <a:latin typeface="Poppins"/>
              <a:cs typeface="Poppins"/>
            </a:endParaRPr>
          </a:p>
          <a:p>
            <a:pPr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latin typeface="Poppins"/>
                <a:cs typeface="Poppins"/>
              </a:rPr>
              <a:t>Contact </a:t>
            </a:r>
          </a:p>
          <a:p>
            <a:pPr>
              <a:spcBef>
                <a:spcPts val="0"/>
              </a:spcBef>
            </a:pPr>
            <a:r>
              <a:rPr lang="en-US" sz="2500" b="1">
                <a:solidFill>
                  <a:srgbClr val="000000"/>
                </a:solidFill>
                <a:latin typeface="Segoe UI"/>
                <a:cs typeface="Segoe UI"/>
              </a:rPr>
              <a:t>Mesa:</a:t>
            </a:r>
            <a:r>
              <a:rPr lang="en-US" sz="2500">
                <a:solidFill>
                  <a:srgbClr val="000000"/>
                </a:solidFill>
                <a:latin typeface="Poppins"/>
                <a:cs typeface="Poppins"/>
              </a:rPr>
              <a:t> Kyle </a:t>
            </a:r>
            <a:r>
              <a:rPr lang="en-US" sz="2500">
                <a:solidFill>
                  <a:srgbClr val="000000"/>
                </a:solidFill>
                <a:latin typeface="Poppins"/>
                <a:cs typeface="Poppins"/>
                <a:hlinkClick r:id="rId2"/>
              </a:rPr>
              <a:t>McLearyKmccleary@sdccd.edu</a:t>
            </a:r>
            <a:endParaRPr lang="en-US" sz="2500">
              <a:solidFill>
                <a:srgbClr val="000000"/>
              </a:solidFill>
              <a:latin typeface="Poppins"/>
              <a:cs typeface="Poppins"/>
            </a:endParaRPr>
          </a:p>
          <a:p>
            <a:pPr>
              <a:spcBef>
                <a:spcPts val="0"/>
              </a:spcBef>
            </a:pPr>
            <a:r>
              <a:rPr lang="en-US" sz="2500" b="1">
                <a:solidFill>
                  <a:srgbClr val="000000"/>
                </a:solidFill>
                <a:latin typeface="Segoe UI"/>
                <a:cs typeface="Segoe UI"/>
              </a:rPr>
              <a:t>City:</a:t>
            </a:r>
            <a:r>
              <a:rPr lang="en-US" sz="2500">
                <a:solidFill>
                  <a:srgbClr val="000000"/>
                </a:solidFill>
                <a:latin typeface="Poppins"/>
                <a:cs typeface="Poppins"/>
              </a:rPr>
              <a:t> Melanie Nakaji</a:t>
            </a:r>
          </a:p>
          <a:p>
            <a:pPr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latin typeface="Poppins"/>
                <a:cs typeface="Poppins"/>
                <a:hlinkClick r:id="rId3"/>
              </a:rPr>
              <a:t>mnakaji@sdccd.edu</a:t>
            </a:r>
            <a:endParaRPr lang="en-US" sz="250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5" name="Freeform 7" descr="A person typing, possibly coding, on a computer. Another person sits beside him looking at the screen.">
            <a:extLst>
              <a:ext uri="{FF2B5EF4-FFF2-40B4-BE49-F238E27FC236}">
                <a16:creationId xmlns:a16="http://schemas.microsoft.com/office/drawing/2014/main" id="{38D7F88F-5BB7-E22B-4469-BA246625B737}"/>
              </a:ext>
            </a:extLst>
          </p:cNvPr>
          <p:cNvSpPr/>
          <p:nvPr/>
        </p:nvSpPr>
        <p:spPr>
          <a:xfrm>
            <a:off x="5484276" y="275283"/>
            <a:ext cx="8888752" cy="6307436"/>
          </a:xfrm>
          <a:custGeom>
            <a:avLst/>
            <a:gdLst/>
            <a:ahLst/>
            <a:cxnLst/>
            <a:rect l="l" t="t" r="r" b="b"/>
            <a:pathLst>
              <a:path w="1222256" h="812800">
                <a:moveTo>
                  <a:pt x="0" y="0"/>
                </a:moveTo>
                <a:lnTo>
                  <a:pt x="1222256" y="0"/>
                </a:lnTo>
                <a:lnTo>
                  <a:pt x="1222256" y="812800"/>
                </a:lnTo>
                <a:lnTo>
                  <a:pt x="0" y="812800"/>
                </a:lnTo>
                <a:close/>
              </a:path>
            </a:pathLst>
          </a:custGeom>
          <a:blipFill>
            <a:blip r:embed="rId4"/>
            <a:stretch>
              <a:fillRect t="-62852" b="-62852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7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88BF-A451-342B-60EA-1FA29D6B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60" y="553616"/>
            <a:ext cx="3595634" cy="17575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400">
                <a:solidFill>
                  <a:srgbClr val="0B0A0A"/>
                </a:solidFill>
                <a:ea typeface="+mj-lt"/>
                <a:cs typeface="+mj-lt"/>
              </a:rPr>
              <a:t>We are here to support you</a:t>
            </a:r>
            <a:endParaRPr lang="en-US" sz="4400" b="0">
              <a:ea typeface="+mj-lt"/>
              <a:cs typeface="+mj-lt"/>
            </a:endParaRPr>
          </a:p>
          <a:p>
            <a:endParaRPr lang="en-US" sz="4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BA308-759E-19B4-04F0-2B3F20423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8560" y="2662813"/>
            <a:ext cx="3595634" cy="3377203"/>
          </a:xfrm>
        </p:spPr>
        <p:txBody>
          <a:bodyPr/>
          <a:lstStyle/>
          <a:p>
            <a:pPr algn="ctr">
              <a:lnSpc>
                <a:spcPts val="2654"/>
              </a:lnSpc>
              <a:spcBef>
                <a:spcPts val="0"/>
              </a:spcBef>
            </a:pPr>
            <a:r>
              <a:rPr lang="en-US" sz="1900" b="1">
                <a:solidFill>
                  <a:srgbClr val="0B0A0A"/>
                </a:solidFill>
                <a:latin typeface="Segoe UI"/>
                <a:cs typeface="Segoe UI"/>
              </a:rPr>
              <a:t>Bookstore</a:t>
            </a:r>
            <a:endParaRPr lang="en-US" sz="1900">
              <a:latin typeface="Segoe UI"/>
              <a:cs typeface="Segoe UI"/>
            </a:endParaRPr>
          </a:p>
          <a:p>
            <a:pPr algn="ctr">
              <a:lnSpc>
                <a:spcPts val="2654"/>
              </a:lnSpc>
              <a:spcBef>
                <a:spcPts val="0"/>
              </a:spcBef>
            </a:pPr>
            <a:endParaRPr lang="en-US" sz="1900">
              <a:latin typeface="Segoe UI"/>
              <a:cs typeface="Segoe UI"/>
            </a:endParaRPr>
          </a:p>
          <a:p>
            <a:pPr algn="ctr">
              <a:lnSpc>
                <a:spcPts val="2654"/>
              </a:lnSpc>
              <a:spcBef>
                <a:spcPts val="0"/>
              </a:spcBef>
            </a:pPr>
            <a:r>
              <a:rPr lang="en-US" sz="1900" b="1">
                <a:solidFill>
                  <a:srgbClr val="0B0A0A"/>
                </a:solidFill>
                <a:latin typeface="Segoe UI"/>
                <a:cs typeface="Segoe UI"/>
              </a:rPr>
              <a:t>Library</a:t>
            </a:r>
            <a:endParaRPr lang="en-US" sz="1900">
              <a:latin typeface="Segoe UI"/>
              <a:cs typeface="Segoe UI"/>
            </a:endParaRPr>
          </a:p>
          <a:p>
            <a:pPr algn="ctr">
              <a:lnSpc>
                <a:spcPts val="2654"/>
              </a:lnSpc>
              <a:spcBef>
                <a:spcPts val="0"/>
              </a:spcBef>
            </a:pPr>
            <a:endParaRPr lang="en-US" sz="1900">
              <a:latin typeface="Segoe UI"/>
              <a:cs typeface="Segoe UI"/>
            </a:endParaRPr>
          </a:p>
          <a:p>
            <a:pPr algn="ctr">
              <a:lnSpc>
                <a:spcPts val="2654"/>
              </a:lnSpc>
              <a:spcBef>
                <a:spcPts val="0"/>
              </a:spcBef>
            </a:pPr>
            <a:r>
              <a:rPr lang="en-US" sz="1900" b="1">
                <a:solidFill>
                  <a:srgbClr val="0B0A0A"/>
                </a:solidFill>
                <a:latin typeface="Segoe UI"/>
                <a:cs typeface="Segoe UI"/>
              </a:rPr>
              <a:t>SDCCD Online Learning</a:t>
            </a:r>
            <a:endParaRPr lang="en-US" sz="1900">
              <a:latin typeface="Segoe UI"/>
              <a:cs typeface="Segoe UI"/>
            </a:endParaRPr>
          </a:p>
          <a:p>
            <a:pPr algn="ctr">
              <a:lnSpc>
                <a:spcPts val="2654"/>
              </a:lnSpc>
              <a:spcBef>
                <a:spcPts val="0"/>
              </a:spcBef>
            </a:pPr>
            <a:endParaRPr lang="en-US" sz="1900">
              <a:latin typeface="Segoe UI"/>
              <a:cs typeface="Segoe UI"/>
            </a:endParaRPr>
          </a:p>
          <a:p>
            <a:pPr algn="ctr">
              <a:lnSpc>
                <a:spcPts val="2654"/>
              </a:lnSpc>
              <a:spcBef>
                <a:spcPts val="0"/>
              </a:spcBef>
            </a:pPr>
            <a:r>
              <a:rPr lang="en-US" sz="1900" b="1">
                <a:solidFill>
                  <a:srgbClr val="0B0A0A"/>
                </a:solidFill>
                <a:latin typeface="Segoe UI"/>
                <a:cs typeface="Segoe UI"/>
              </a:rPr>
              <a:t>ASCCC OERI</a:t>
            </a:r>
            <a:endParaRPr lang="en-US" sz="1900">
              <a:latin typeface="Segoe UI"/>
              <a:cs typeface="Segoe UI"/>
            </a:endParaRPr>
          </a:p>
          <a:p>
            <a:pPr algn="ctr">
              <a:lnSpc>
                <a:spcPts val="2654"/>
              </a:lnSpc>
              <a:spcBef>
                <a:spcPts val="0"/>
              </a:spcBef>
            </a:pPr>
            <a:endParaRPr lang="en-US" sz="1900">
              <a:latin typeface="Segoe UI"/>
              <a:cs typeface="Segoe UI"/>
            </a:endParaRPr>
          </a:p>
          <a:p>
            <a:pPr algn="ctr">
              <a:lnSpc>
                <a:spcPts val="2654"/>
              </a:lnSpc>
              <a:spcBef>
                <a:spcPts val="0"/>
              </a:spcBef>
            </a:pPr>
            <a:r>
              <a:rPr lang="en-US" sz="1900" b="1">
                <a:solidFill>
                  <a:srgbClr val="0B0A0A"/>
                </a:solidFill>
                <a:latin typeface="Segoe UI"/>
                <a:cs typeface="Segoe UI"/>
              </a:rPr>
              <a:t>ZTC Grant Funding</a:t>
            </a:r>
            <a:endParaRPr lang="en-US" sz="1900">
              <a:latin typeface="Segoe UI"/>
              <a:cs typeface="Segoe UI"/>
            </a:endParaRPr>
          </a:p>
        </p:txBody>
      </p:sp>
      <p:sp>
        <p:nvSpPr>
          <p:cNvPr id="6" name="Freeform 5" descr="A group of people in a computer room chatting with the instructor.">
            <a:extLst>
              <a:ext uri="{FF2B5EF4-FFF2-40B4-BE49-F238E27FC236}">
                <a16:creationId xmlns:a16="http://schemas.microsoft.com/office/drawing/2014/main" id="{E186B49D-A677-8470-6BCA-BF240B0DB92B}"/>
              </a:ext>
            </a:extLst>
          </p:cNvPr>
          <p:cNvSpPr/>
          <p:nvPr/>
        </p:nvSpPr>
        <p:spPr>
          <a:xfrm>
            <a:off x="4223510" y="769512"/>
            <a:ext cx="7968490" cy="5486820"/>
          </a:xfrm>
          <a:custGeom>
            <a:avLst/>
            <a:gdLst/>
            <a:ahLst/>
            <a:cxnLst/>
            <a:rect l="l" t="t" r="r" b="b"/>
            <a:pathLst>
              <a:path w="1222256" h="812800">
                <a:moveTo>
                  <a:pt x="0" y="0"/>
                </a:moveTo>
                <a:lnTo>
                  <a:pt x="1222256" y="0"/>
                </a:lnTo>
                <a:lnTo>
                  <a:pt x="1222256" y="812800"/>
                </a:lnTo>
                <a:lnTo>
                  <a:pt x="0" y="812800"/>
                </a:lnTo>
                <a:close/>
              </a:path>
            </a:pathLst>
          </a:custGeom>
          <a:blipFill>
            <a:blip r:embed="rId2"/>
            <a:stretch>
              <a:fillRect t="-34" b="-3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5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1B2D-4C21-08BB-1061-0C291732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575" y="729463"/>
            <a:ext cx="3595634" cy="825520"/>
          </a:xfrm>
        </p:spPr>
        <p:txBody>
          <a:bodyPr/>
          <a:lstStyle/>
          <a:p>
            <a:r>
              <a:rPr lang="en-US">
                <a:latin typeface="Poppins"/>
                <a:cs typeface="Poppins"/>
              </a:rPr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32980-6F7F-EFE4-D610-4BD9D676E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18575" y="1783583"/>
            <a:ext cx="4070417" cy="44029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>
                <a:solidFill>
                  <a:srgbClr val="0B0A0A"/>
                </a:solidFill>
                <a:latin typeface="Poppins"/>
                <a:cs typeface="Poppins"/>
              </a:rPr>
              <a:t>Lisa Burgert, Mesa Librarian </a:t>
            </a:r>
            <a:r>
              <a:rPr lang="en-US" sz="2000" b="1">
                <a:solidFill>
                  <a:srgbClr val="0B0A0A"/>
                </a:solidFill>
                <a:latin typeface="Poppins"/>
                <a:cs typeface="Poppins"/>
                <a:hlinkClick r:id="rId2"/>
              </a:rPr>
              <a:t>LBurgert@sdccd.edu</a:t>
            </a:r>
            <a:endParaRPr lang="en-US" sz="2000">
              <a:latin typeface="Poppins"/>
              <a:cs typeface="Poppins"/>
            </a:endParaRPr>
          </a:p>
          <a:p>
            <a:pPr>
              <a:spcBef>
                <a:spcPts val="0"/>
              </a:spcBef>
            </a:pPr>
            <a:endParaRPr lang="en-US" sz="2000">
              <a:latin typeface="Poppins"/>
              <a:cs typeface="Poppins"/>
            </a:endParaRPr>
          </a:p>
          <a:p>
            <a:pPr>
              <a:spcBef>
                <a:spcPts val="0"/>
              </a:spcBef>
            </a:pPr>
            <a:r>
              <a:rPr lang="en-US" sz="2000" b="1">
                <a:solidFill>
                  <a:srgbClr val="0B0A0A"/>
                </a:solidFill>
                <a:latin typeface="Poppins"/>
                <a:cs typeface="Poppins"/>
              </a:rPr>
              <a:t>Marley Rodriguez, City Librarian</a:t>
            </a:r>
            <a:endParaRPr lang="en-US" sz="2000">
              <a:latin typeface="Poppins"/>
              <a:cs typeface="Poppins"/>
            </a:endParaRPr>
          </a:p>
          <a:p>
            <a:pPr>
              <a:spcBef>
                <a:spcPts val="0"/>
              </a:spcBef>
            </a:pPr>
            <a:r>
              <a:rPr lang="en-US" sz="2000" b="1">
                <a:solidFill>
                  <a:srgbClr val="0B0A0A"/>
                </a:solidFill>
                <a:latin typeface="Poppins"/>
                <a:cs typeface="Poppins"/>
                <a:hlinkClick r:id="rId3"/>
              </a:rPr>
              <a:t>mrodriguez@sdccd.edu</a:t>
            </a:r>
            <a:endParaRPr lang="en-US" sz="2000">
              <a:latin typeface="Poppins"/>
              <a:cs typeface="Poppins"/>
            </a:endParaRPr>
          </a:p>
          <a:p>
            <a:pPr>
              <a:spcBef>
                <a:spcPts val="0"/>
              </a:spcBef>
            </a:pPr>
            <a:endParaRPr lang="en-US" sz="2000">
              <a:latin typeface="Poppins"/>
              <a:cs typeface="Poppins"/>
            </a:endParaRPr>
          </a:p>
          <a:p>
            <a:pPr>
              <a:spcBef>
                <a:spcPts val="0"/>
              </a:spcBef>
            </a:pPr>
            <a:r>
              <a:rPr lang="en-US" sz="2000" b="1">
                <a:solidFill>
                  <a:srgbClr val="0B0A0A"/>
                </a:solidFill>
                <a:latin typeface="Poppins"/>
                <a:cs typeface="Poppins"/>
              </a:rPr>
              <a:t>Angela Boyd, Miramar Librarian</a:t>
            </a:r>
            <a:endParaRPr lang="en-US" sz="2000">
              <a:latin typeface="Poppins"/>
              <a:cs typeface="Poppins"/>
            </a:endParaRPr>
          </a:p>
          <a:p>
            <a:pPr>
              <a:spcBef>
                <a:spcPts val="0"/>
              </a:spcBef>
            </a:pPr>
            <a:r>
              <a:rPr lang="en-US" sz="2000" b="1">
                <a:solidFill>
                  <a:srgbClr val="0B0A0A"/>
                </a:solidFill>
                <a:latin typeface="Poppins"/>
                <a:cs typeface="Poppins"/>
                <a:hlinkClick r:id="rId4"/>
              </a:rPr>
              <a:t>aboyd001@sdccd.edu</a:t>
            </a:r>
            <a:endParaRPr lang="en-US" sz="2000">
              <a:latin typeface="Poppins"/>
              <a:cs typeface="Poppins"/>
            </a:endParaRPr>
          </a:p>
        </p:txBody>
      </p:sp>
      <p:sp>
        <p:nvSpPr>
          <p:cNvPr id="6" name="Freeform 5" descr="Two women standing in front of a computer, chatting at the library front desk.">
            <a:extLst>
              <a:ext uri="{FF2B5EF4-FFF2-40B4-BE49-F238E27FC236}">
                <a16:creationId xmlns:a16="http://schemas.microsoft.com/office/drawing/2014/main" id="{5A8283A6-14C4-E2D0-8DD8-17E1E03F8ACD}"/>
              </a:ext>
            </a:extLst>
          </p:cNvPr>
          <p:cNvSpPr/>
          <p:nvPr/>
        </p:nvSpPr>
        <p:spPr>
          <a:xfrm>
            <a:off x="290974" y="278423"/>
            <a:ext cx="6850169" cy="6301155"/>
          </a:xfrm>
          <a:custGeom>
            <a:avLst/>
            <a:gdLst/>
            <a:ahLst/>
            <a:cxnLst/>
            <a:rect l="l" t="t" r="r" b="b"/>
            <a:pathLst>
              <a:path w="924915" h="812800">
                <a:moveTo>
                  <a:pt x="0" y="0"/>
                </a:moveTo>
                <a:lnTo>
                  <a:pt x="924915" y="0"/>
                </a:lnTo>
                <a:lnTo>
                  <a:pt x="924915" y="812800"/>
                </a:lnTo>
                <a:lnTo>
                  <a:pt x="0" y="812800"/>
                </a:lnTo>
                <a:close/>
              </a:path>
            </a:pathLst>
          </a:custGeom>
          <a:blipFill>
            <a:blip r:embed="rId5"/>
            <a:stretch>
              <a:fillRect l="-18981" r="-13166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5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EB9AE-1BC2-CAF1-99EF-D51D56D1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" y="548640"/>
            <a:ext cx="4779572" cy="2067705"/>
          </a:xfrm>
        </p:spPr>
        <p:txBody>
          <a:bodyPr anchor="t">
            <a:normAutofit/>
          </a:bodyPr>
          <a:lstStyle/>
          <a:p>
            <a:r>
              <a:rPr lang="en-US" i="1">
                <a:latin typeface="Segoe UI"/>
                <a:cs typeface="Segoe UI"/>
              </a:rPr>
              <a:t>Title 5,§ 54221. Burden-Free Access to Instructional Materials.</a:t>
            </a:r>
            <a:endParaRPr lang="en-US" b="0">
              <a:latin typeface="Segoe UI"/>
              <a:cs typeface="Segoe UI"/>
            </a:endParaRPr>
          </a:p>
          <a:p>
            <a:endParaRPr lang="en-US" b="0">
              <a:latin typeface="Calibri"/>
              <a:ea typeface="Calibri"/>
              <a:cs typeface="Calibri"/>
            </a:endParaRPr>
          </a:p>
          <a:p>
            <a:endParaRPr lang="en-US"/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2CF14099-0027-0168-00F5-81200A085D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520" y="2976281"/>
            <a:ext cx="3333077" cy="33330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A6B9A-970F-6BF9-6A8E-D63DED001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551" y="548638"/>
            <a:ext cx="5546770" cy="57607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Ensure students have access to required textbooks and materials on Day 1</a:t>
            </a:r>
          </a:p>
          <a:p>
            <a:r>
              <a:rPr lang="en-US" sz="2400">
                <a:ea typeface="+mn-lt"/>
                <a:cs typeface="+mn-lt"/>
              </a:rPr>
              <a:t>Emphasis is on Open Educational Resources (OER)</a:t>
            </a:r>
          </a:p>
          <a:p>
            <a:r>
              <a:rPr lang="en-US" sz="2400">
                <a:ea typeface="+mn-lt"/>
                <a:cs typeface="+mn-lt"/>
              </a:rPr>
              <a:t>July 30, 2025 went into effect</a:t>
            </a:r>
          </a:p>
          <a:p>
            <a:r>
              <a:rPr lang="en-US" sz="2400">
                <a:ea typeface="+mn-lt"/>
                <a:cs typeface="+mn-lt"/>
              </a:rPr>
              <a:t>bit.ly/CA54221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0080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0A0C-A5A5-5873-DF63-287EB993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715086"/>
            <a:ext cx="10653578" cy="1132258"/>
          </a:xfrm>
        </p:spPr>
        <p:txBody>
          <a:bodyPr/>
          <a:lstStyle/>
          <a:p>
            <a:r>
              <a:rPr lang="en-US"/>
              <a:t>Solutions</a:t>
            </a:r>
          </a:p>
        </p:txBody>
      </p:sp>
      <p:sp>
        <p:nvSpPr>
          <p:cNvPr id="8" name="Freeform 9" descr="Librarian sitting at his desk.">
            <a:extLst>
              <a:ext uri="{FF2B5EF4-FFF2-40B4-BE49-F238E27FC236}">
                <a16:creationId xmlns:a16="http://schemas.microsoft.com/office/drawing/2014/main" id="{FF3CE44E-4825-586D-E79D-149B55854D95}"/>
              </a:ext>
            </a:extLst>
          </p:cNvPr>
          <p:cNvSpPr/>
          <p:nvPr/>
        </p:nvSpPr>
        <p:spPr>
          <a:xfrm>
            <a:off x="3956250" y="266700"/>
            <a:ext cx="3688809" cy="2897684"/>
          </a:xfrm>
          <a:custGeom>
            <a:avLst/>
            <a:gdLst/>
            <a:ahLst/>
            <a:cxnLst/>
            <a:rect l="l" t="t" r="r" b="b"/>
            <a:pathLst>
              <a:path w="989469" h="812800">
                <a:moveTo>
                  <a:pt x="0" y="0"/>
                </a:moveTo>
                <a:lnTo>
                  <a:pt x="989469" y="0"/>
                </a:lnTo>
                <a:lnTo>
                  <a:pt x="989469" y="812800"/>
                </a:lnTo>
                <a:lnTo>
                  <a:pt x="0" y="812800"/>
                </a:lnTo>
                <a:close/>
              </a:path>
            </a:pathLst>
          </a:custGeom>
          <a:blipFill>
            <a:blip r:embed="rId2"/>
            <a:stretch>
              <a:fillRect l="-11531" r="-115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11" descr="A campus bookstore with books and shelves of office and classroom supplies.">
            <a:extLst>
              <a:ext uri="{FF2B5EF4-FFF2-40B4-BE49-F238E27FC236}">
                <a16:creationId xmlns:a16="http://schemas.microsoft.com/office/drawing/2014/main" id="{AE9F4AA9-ECCE-7CCD-6699-2F7D86B2E7DF}"/>
              </a:ext>
            </a:extLst>
          </p:cNvPr>
          <p:cNvSpPr/>
          <p:nvPr/>
        </p:nvSpPr>
        <p:spPr>
          <a:xfrm>
            <a:off x="3956250" y="3429847"/>
            <a:ext cx="3688809" cy="2897684"/>
          </a:xfrm>
          <a:custGeom>
            <a:avLst/>
            <a:gdLst/>
            <a:ahLst/>
            <a:cxnLst/>
            <a:rect l="l" t="t" r="r" b="b"/>
            <a:pathLst>
              <a:path w="989469" h="812800">
                <a:moveTo>
                  <a:pt x="0" y="0"/>
                </a:moveTo>
                <a:lnTo>
                  <a:pt x="989469" y="0"/>
                </a:lnTo>
                <a:lnTo>
                  <a:pt x="989469" y="812800"/>
                </a:lnTo>
                <a:lnTo>
                  <a:pt x="0" y="812800"/>
                </a:lnTo>
                <a:close/>
              </a:path>
            </a:pathLst>
          </a:custGeom>
          <a:blipFill>
            <a:blip r:embed="rId3"/>
            <a:stretch>
              <a:fillRect l="-7501" r="-75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5" descr="Sample digital book available through SDCCD Course Reserves.">
            <a:extLst>
              <a:ext uri="{FF2B5EF4-FFF2-40B4-BE49-F238E27FC236}">
                <a16:creationId xmlns:a16="http://schemas.microsoft.com/office/drawing/2014/main" id="{C2937A50-75A9-9D9C-2E1D-E7137F8051F1}"/>
              </a:ext>
            </a:extLst>
          </p:cNvPr>
          <p:cNvSpPr/>
          <p:nvPr/>
        </p:nvSpPr>
        <p:spPr>
          <a:xfrm>
            <a:off x="8013753" y="266700"/>
            <a:ext cx="3688809" cy="2897684"/>
          </a:xfrm>
          <a:custGeom>
            <a:avLst/>
            <a:gdLst/>
            <a:ahLst/>
            <a:cxnLst/>
            <a:rect l="l" t="t" r="r" b="b"/>
            <a:pathLst>
              <a:path w="989469" h="812800">
                <a:moveTo>
                  <a:pt x="0" y="0"/>
                </a:moveTo>
                <a:lnTo>
                  <a:pt x="989469" y="0"/>
                </a:lnTo>
                <a:lnTo>
                  <a:pt x="989469" y="812800"/>
                </a:lnTo>
                <a:lnTo>
                  <a:pt x="0" y="812800"/>
                </a:lnTo>
                <a:close/>
              </a:path>
            </a:pathLst>
          </a:custGeom>
          <a:blipFill>
            <a:blip r:embed="rId4"/>
            <a:stretch>
              <a:fillRect l="-18041" r="-1804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7" descr="Zero Textbook Cost, ZTC, logo consisting of a dollar sign crossed out, layered on top of a book.">
            <a:extLst>
              <a:ext uri="{FF2B5EF4-FFF2-40B4-BE49-F238E27FC236}">
                <a16:creationId xmlns:a16="http://schemas.microsoft.com/office/drawing/2014/main" id="{1480E3DC-9E2B-9E5C-7C98-2BBA7DC2ACCE}"/>
              </a:ext>
            </a:extLst>
          </p:cNvPr>
          <p:cNvSpPr/>
          <p:nvPr/>
        </p:nvSpPr>
        <p:spPr>
          <a:xfrm>
            <a:off x="8013753" y="3429847"/>
            <a:ext cx="3688809" cy="2897684"/>
          </a:xfrm>
          <a:custGeom>
            <a:avLst/>
            <a:gdLst/>
            <a:ahLst/>
            <a:cxnLst/>
            <a:rect l="l" t="t" r="r" b="b"/>
            <a:pathLst>
              <a:path w="989469" h="812800">
                <a:moveTo>
                  <a:pt x="0" y="0"/>
                </a:moveTo>
                <a:lnTo>
                  <a:pt x="989469" y="0"/>
                </a:lnTo>
                <a:lnTo>
                  <a:pt x="989469" y="812800"/>
                </a:lnTo>
                <a:lnTo>
                  <a:pt x="0" y="812800"/>
                </a:lnTo>
                <a:close/>
              </a:path>
            </a:pathLst>
          </a:custGeom>
          <a:blipFill>
            <a:blip r:embed="rId5"/>
            <a:stretch>
              <a:fillRect l="-1694" r="-169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2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237B-B800-4F2E-8A92-04413FB3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4888536" cy="17575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800">
                <a:solidFill>
                  <a:srgbClr val="0B0A0A"/>
                </a:solidFill>
                <a:latin typeface="Segoe UI"/>
                <a:cs typeface="Segoe UI"/>
              </a:rPr>
              <a:t>SDCCD Libraries</a:t>
            </a:r>
            <a:endParaRPr lang="en-US" sz="6800" b="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endParaRPr lang="en-US" sz="4000" b="0">
              <a:latin typeface="Calibri"/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C8788-A2E5-43A3-821E-33B63C1C7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735842"/>
            <a:ext cx="4894781" cy="3297929"/>
          </a:xfrm>
        </p:spPr>
        <p:txBody>
          <a:bodyPr>
            <a:normAutofit/>
          </a:bodyPr>
          <a:lstStyle/>
          <a:p>
            <a:pPr algn="ctr">
              <a:lnSpc>
                <a:spcPts val="4510"/>
              </a:lnSpc>
              <a:spcBef>
                <a:spcPts val="0"/>
              </a:spcBef>
            </a:pPr>
            <a:r>
              <a:rPr lang="en-US" sz="4100" b="1" i="1">
                <a:solidFill>
                  <a:srgbClr val="0B0A0A"/>
                </a:solidFill>
                <a:latin typeface="Segoe UI"/>
                <a:cs typeface="Segoe UI"/>
              </a:rPr>
              <a:t>Course Reserves </a:t>
            </a:r>
            <a:endParaRPr lang="en-US" sz="4100" i="1">
              <a:latin typeface="Segoe UI"/>
              <a:cs typeface="Segoe UI"/>
            </a:endParaRPr>
          </a:p>
          <a:p>
            <a:pPr algn="ctr">
              <a:lnSpc>
                <a:spcPts val="3850"/>
              </a:lnSpc>
              <a:spcBef>
                <a:spcPts val="0"/>
              </a:spcBef>
            </a:pPr>
            <a:endParaRPr lang="en-US" sz="4100">
              <a:latin typeface="Segoe UI"/>
              <a:cs typeface="Segoe UI"/>
            </a:endParaRPr>
          </a:p>
          <a:p>
            <a:pPr algn="ctr">
              <a:spcBef>
                <a:spcPts val="0"/>
              </a:spcBef>
            </a:pPr>
            <a:r>
              <a:rPr lang="en-US" sz="2000">
                <a:latin typeface="Poppins"/>
                <a:cs typeface="Poppins"/>
              </a:rPr>
              <a:t>Print textbooks check out to students for 4 hours a time.</a:t>
            </a:r>
          </a:p>
          <a:p>
            <a:pPr algn="ctr">
              <a:spcBef>
                <a:spcPts val="0"/>
              </a:spcBef>
            </a:pPr>
            <a:endParaRPr lang="en-US" sz="2000">
              <a:latin typeface="Poppins"/>
              <a:cs typeface="Poppins"/>
            </a:endParaRPr>
          </a:p>
          <a:p>
            <a:pPr algn="ctr">
              <a:spcBef>
                <a:spcPts val="0"/>
              </a:spcBef>
            </a:pPr>
            <a:r>
              <a:rPr lang="en-US" sz="2000">
                <a:latin typeface="Poppins"/>
                <a:cs typeface="Poppins"/>
              </a:rPr>
              <a:t>Students can scan the chapters needed.</a:t>
            </a:r>
          </a:p>
          <a:p>
            <a:endParaRPr lang="en-US"/>
          </a:p>
        </p:txBody>
      </p:sp>
      <p:grpSp>
        <p:nvGrpSpPr>
          <p:cNvPr id="5" name="Group 4" descr="Librarian sitting at his desk.">
            <a:extLst>
              <a:ext uri="{FF2B5EF4-FFF2-40B4-BE49-F238E27FC236}">
                <a16:creationId xmlns:a16="http://schemas.microsoft.com/office/drawing/2014/main" id="{A189BC7E-165F-1EC7-7964-22F48BC4D946}"/>
              </a:ext>
            </a:extLst>
          </p:cNvPr>
          <p:cNvGrpSpPr/>
          <p:nvPr/>
        </p:nvGrpSpPr>
        <p:grpSpPr>
          <a:xfrm>
            <a:off x="6095999" y="841322"/>
            <a:ext cx="5429570" cy="5181601"/>
            <a:chOff x="0" y="1028700"/>
            <a:chExt cx="850862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AE37729-C485-4539-18DD-4EE26E78DADE}"/>
                </a:ext>
              </a:extLst>
            </p:cNvPr>
            <p:cNvSpPr/>
            <p:nvPr/>
          </p:nvSpPr>
          <p:spPr>
            <a:xfrm>
              <a:off x="0" y="1028700"/>
              <a:ext cx="850862" cy="812800"/>
            </a:xfrm>
            <a:custGeom>
              <a:avLst/>
              <a:gdLst/>
              <a:ahLst/>
              <a:cxnLst/>
              <a:rect l="l" t="t" r="r" b="b"/>
              <a:pathLst>
                <a:path w="850862" h="812800">
                  <a:moveTo>
                    <a:pt x="0" y="0"/>
                  </a:moveTo>
                  <a:lnTo>
                    <a:pt x="850862" y="0"/>
                  </a:lnTo>
                  <a:lnTo>
                    <a:pt x="85086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21555" r="-215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207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92B07-7AA3-275E-ADB9-9FFB57EAB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0534-110C-E2F1-D39A-52672594B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4888536" cy="17575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800">
                <a:solidFill>
                  <a:srgbClr val="0B0A0A"/>
                </a:solidFill>
                <a:latin typeface="Segoe UI"/>
                <a:cs typeface="Segoe UI"/>
              </a:rPr>
              <a:t>SDCCD Libraries</a:t>
            </a:r>
            <a:endParaRPr lang="en-US" sz="6800" b="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endParaRPr lang="en-US" sz="4000" b="0">
              <a:latin typeface="Calibri"/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F2533-71AC-8098-8A60-1083313F6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800" y="2735842"/>
            <a:ext cx="5594321" cy="3291684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en-US" sz="4000" b="1" i="1">
                <a:solidFill>
                  <a:srgbClr val="0B0A0A"/>
                </a:solidFill>
                <a:latin typeface="Segoe UI"/>
                <a:cs typeface="Segoe UI"/>
              </a:rPr>
              <a:t>Digital Course Reserves </a:t>
            </a:r>
            <a:endParaRPr lang="en-US" sz="4000" i="1">
              <a:solidFill>
                <a:srgbClr val="000000"/>
              </a:solidFill>
              <a:latin typeface="Segoe UI"/>
              <a:cs typeface="Segoe UI"/>
            </a:endParaRPr>
          </a:p>
          <a:p>
            <a:pPr algn="ctr">
              <a:spcBef>
                <a:spcPts val="0"/>
              </a:spcBef>
            </a:pPr>
            <a:r>
              <a:rPr lang="en-US" sz="4000" b="1" i="1">
                <a:solidFill>
                  <a:srgbClr val="0B0A0A"/>
                </a:solidFill>
                <a:latin typeface="Segoe UI"/>
                <a:cs typeface="Segoe UI"/>
              </a:rPr>
              <a:t>Alma-D</a:t>
            </a:r>
            <a:endParaRPr lang="en-US" sz="4000" i="1"/>
          </a:p>
          <a:p>
            <a:pPr algn="ctr">
              <a:spcBef>
                <a:spcPts val="0"/>
              </a:spcBef>
            </a:pPr>
            <a:endParaRPr lang="en-US" sz="2400" b="1" i="1">
              <a:solidFill>
                <a:srgbClr val="0B0A0A"/>
              </a:solidFill>
              <a:latin typeface="Segoe UI"/>
              <a:cs typeface="Segoe UI"/>
            </a:endParaRPr>
          </a:p>
          <a:p>
            <a:pPr algn="ctr">
              <a:spcBef>
                <a:spcPts val="0"/>
              </a:spcBef>
            </a:pPr>
            <a:r>
              <a:rPr lang="en-US" sz="2000">
                <a:solidFill>
                  <a:srgbClr val="0B0A0A"/>
                </a:solidFill>
                <a:latin typeface="Poppins"/>
                <a:cs typeface="Poppins"/>
              </a:rPr>
              <a:t>Digital Access 24/7.</a:t>
            </a:r>
          </a:p>
          <a:p>
            <a:pPr algn="ctr">
              <a:spcBef>
                <a:spcPts val="0"/>
              </a:spcBef>
            </a:pPr>
            <a:endParaRPr lang="en-US" sz="2000">
              <a:latin typeface="Poppins"/>
              <a:cs typeface="Poppins"/>
            </a:endParaRPr>
          </a:p>
          <a:p>
            <a:pPr algn="ctr">
              <a:spcBef>
                <a:spcPts val="0"/>
              </a:spcBef>
            </a:pPr>
            <a:r>
              <a:rPr lang="en-US" sz="2000">
                <a:solidFill>
                  <a:srgbClr val="0B0A0A"/>
                </a:solidFill>
                <a:latin typeface="Poppins"/>
                <a:cs typeface="Poppins"/>
              </a:rPr>
              <a:t>Students log in and have access.</a:t>
            </a:r>
          </a:p>
          <a:p>
            <a:pPr algn="ctr">
              <a:spcBef>
                <a:spcPts val="0"/>
              </a:spcBef>
            </a:pPr>
            <a:r>
              <a:rPr lang="en-US" sz="2000">
                <a:solidFill>
                  <a:srgbClr val="0B0A0A"/>
                </a:solidFill>
                <a:latin typeface="Poppins"/>
                <a:cs typeface="Poppins"/>
              </a:rPr>
              <a:t>*Typically only 1 copy available at a time</a:t>
            </a:r>
            <a:endParaRPr lang="en-US" sz="2000"/>
          </a:p>
          <a:p>
            <a:endParaRPr lang="en-US"/>
          </a:p>
        </p:txBody>
      </p:sp>
      <p:grpSp>
        <p:nvGrpSpPr>
          <p:cNvPr id="3" name="Group 2" descr="Sample screenshot of campus library course reserved website.">
            <a:extLst>
              <a:ext uri="{FF2B5EF4-FFF2-40B4-BE49-F238E27FC236}">
                <a16:creationId xmlns:a16="http://schemas.microsoft.com/office/drawing/2014/main" id="{3B30C05F-36E6-4887-359C-768E41D22CA4}"/>
              </a:ext>
            </a:extLst>
          </p:cNvPr>
          <p:cNvGrpSpPr/>
          <p:nvPr/>
        </p:nvGrpSpPr>
        <p:grpSpPr>
          <a:xfrm>
            <a:off x="6452015" y="329158"/>
            <a:ext cx="5435816" cy="6205928"/>
            <a:chOff x="0" y="1028700"/>
            <a:chExt cx="850862" cy="8128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9CBA6D0-E3F7-6FA6-C87C-63A82D641D6D}"/>
                </a:ext>
              </a:extLst>
            </p:cNvPr>
            <p:cNvSpPr/>
            <p:nvPr/>
          </p:nvSpPr>
          <p:spPr>
            <a:xfrm>
              <a:off x="0" y="1028700"/>
              <a:ext cx="850862" cy="812800"/>
            </a:xfrm>
            <a:custGeom>
              <a:avLst/>
              <a:gdLst/>
              <a:ahLst/>
              <a:cxnLst/>
              <a:rect l="l" t="t" r="r" b="b"/>
              <a:pathLst>
                <a:path w="850862" h="812800">
                  <a:moveTo>
                    <a:pt x="0" y="0"/>
                  </a:moveTo>
                  <a:lnTo>
                    <a:pt x="850862" y="0"/>
                  </a:lnTo>
                  <a:lnTo>
                    <a:pt x="85086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28417" r="-2841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35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CEAA1-E7B1-B0FF-B5B1-A0D9BF490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A6BA-146B-503E-AB3A-BC500E79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4888536" cy="17575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800">
                <a:solidFill>
                  <a:srgbClr val="0B0A0A"/>
                </a:solidFill>
                <a:latin typeface="Segoe UI"/>
                <a:cs typeface="Segoe UI"/>
              </a:rPr>
              <a:t>SDCCD Libraries</a:t>
            </a:r>
            <a:endParaRPr lang="en-US" sz="6800" b="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endParaRPr lang="en-US" sz="4000" b="0">
              <a:latin typeface="Calibri"/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875F-F5E0-AA06-FF2B-FB60FBF8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800" y="2788595"/>
            <a:ext cx="5594321" cy="323893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4000" b="1" i="1">
                <a:solidFill>
                  <a:srgbClr val="0B0A0A"/>
                </a:solidFill>
                <a:latin typeface="Segoe UI"/>
                <a:cs typeface="Segoe UI"/>
              </a:rPr>
              <a:t>Digital Scanning</a:t>
            </a:r>
            <a:endParaRPr lang="en-US" sz="4000" i="1">
              <a:latin typeface="Segoe UI"/>
              <a:cs typeface="Segoe UI"/>
            </a:endParaRPr>
          </a:p>
          <a:p>
            <a:pPr algn="ctr">
              <a:spcBef>
                <a:spcPts val="0"/>
              </a:spcBef>
            </a:pPr>
            <a:endParaRPr lang="en-US" sz="2400" b="1" i="1">
              <a:solidFill>
                <a:srgbClr val="0B0A0A"/>
              </a:solidFill>
              <a:latin typeface="Segoe UI"/>
              <a:cs typeface="Segoe UI"/>
            </a:endParaRPr>
          </a:p>
          <a:p>
            <a:pPr algn="ctr">
              <a:spcBef>
                <a:spcPts val="0"/>
              </a:spcBef>
            </a:pPr>
            <a:r>
              <a:rPr lang="en-US" sz="2400">
                <a:solidFill>
                  <a:srgbClr val="0B0A0A"/>
                </a:solidFill>
                <a:latin typeface="Poppins"/>
                <a:cs typeface="Poppins"/>
              </a:rPr>
              <a:t>*Up to 20% of a work per SDCCD Copyright Guidelines</a:t>
            </a:r>
            <a:endParaRPr lang="en-US" sz="2400"/>
          </a:p>
          <a:p>
            <a:endParaRPr lang="en-US"/>
          </a:p>
        </p:txBody>
      </p:sp>
      <p:grpSp>
        <p:nvGrpSpPr>
          <p:cNvPr id="12" name="Group 11" descr="Digital scanner for textbooks, available in the library.">
            <a:extLst>
              <a:ext uri="{FF2B5EF4-FFF2-40B4-BE49-F238E27FC236}">
                <a16:creationId xmlns:a16="http://schemas.microsoft.com/office/drawing/2014/main" id="{C18FB19B-CB0B-38D3-478F-FCBEB75E0323}"/>
              </a:ext>
            </a:extLst>
          </p:cNvPr>
          <p:cNvGrpSpPr/>
          <p:nvPr/>
        </p:nvGrpSpPr>
        <p:grpSpPr>
          <a:xfrm>
            <a:off x="6095694" y="550983"/>
            <a:ext cx="5819026" cy="5767755"/>
            <a:chOff x="2508434" y="1028700"/>
            <a:chExt cx="850862" cy="8128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0B3DE14-B492-6222-E73D-35BAD45C9722}"/>
                </a:ext>
              </a:extLst>
            </p:cNvPr>
            <p:cNvSpPr/>
            <p:nvPr/>
          </p:nvSpPr>
          <p:spPr>
            <a:xfrm>
              <a:off x="2508434" y="1028700"/>
              <a:ext cx="850862" cy="812800"/>
            </a:xfrm>
            <a:custGeom>
              <a:avLst/>
              <a:gdLst/>
              <a:ahLst/>
              <a:cxnLst/>
              <a:rect l="l" t="t" r="r" b="b"/>
              <a:pathLst>
                <a:path w="850862" h="812800">
                  <a:moveTo>
                    <a:pt x="0" y="0"/>
                  </a:moveTo>
                  <a:lnTo>
                    <a:pt x="850862" y="0"/>
                  </a:lnTo>
                  <a:lnTo>
                    <a:pt x="85086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21555" r="-215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974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CF499-17E7-F1B3-B37E-B12C987E0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911E-DBDF-67E7-46DA-50D82287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22" y="1356647"/>
            <a:ext cx="4888536" cy="142925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0B0A0A"/>
                </a:solidFill>
                <a:latin typeface="Segoe UI"/>
                <a:cs typeface="Segoe UI"/>
              </a:rPr>
              <a:t>SDCCD Copyright Guidelines</a:t>
            </a:r>
            <a:endParaRPr lang="en-US" sz="4000" b="0">
              <a:latin typeface="Segoe UI"/>
              <a:ea typeface="Calibri"/>
              <a:cs typeface="Segoe U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0964A-E9D6-015E-B21F-F6FEE5E7A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800" y="2788595"/>
            <a:ext cx="5113675" cy="3238931"/>
          </a:xfrm>
        </p:spPr>
        <p:txBody>
          <a:bodyPr>
            <a:normAutofit/>
          </a:bodyPr>
          <a:lstStyle/>
          <a:p>
            <a:pPr algn="ctr">
              <a:lnSpc>
                <a:spcPts val="9000"/>
              </a:lnSpc>
              <a:spcBef>
                <a:spcPts val="0"/>
              </a:spcBef>
            </a:pPr>
            <a:r>
              <a:rPr lang="en-US" sz="4400">
                <a:solidFill>
                  <a:srgbClr val="0B0A0A"/>
                </a:solidFill>
                <a:latin typeface="Poppins"/>
                <a:cs typeface="Poppins"/>
              </a:rPr>
              <a:t>Teach Act</a:t>
            </a:r>
            <a:endParaRPr lang="en-US" sz="4400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ts val="9000"/>
              </a:lnSpc>
              <a:spcBef>
                <a:spcPts val="0"/>
              </a:spcBef>
            </a:pPr>
            <a:r>
              <a:rPr lang="en-US" sz="4400">
                <a:solidFill>
                  <a:srgbClr val="0B0A0A"/>
                </a:solidFill>
                <a:latin typeface="Poppins"/>
                <a:cs typeface="Poppins"/>
              </a:rPr>
              <a:t>Fair Use</a:t>
            </a:r>
            <a:endParaRPr lang="en-US" sz="4400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spcBef>
                <a:spcPts val="0"/>
              </a:spcBef>
            </a:pPr>
            <a:endParaRPr lang="en-US" sz="4000" i="1">
              <a:solidFill>
                <a:srgbClr val="0B0A0A"/>
              </a:solidFill>
              <a:latin typeface="Poppins"/>
              <a:cs typeface="Poppins"/>
            </a:endParaRPr>
          </a:p>
          <a:p>
            <a:endParaRPr lang="en-US">
              <a:latin typeface="Poppins"/>
              <a:cs typeface="Poppins"/>
            </a:endParaRPr>
          </a:p>
        </p:txBody>
      </p:sp>
      <p:grpSp>
        <p:nvGrpSpPr>
          <p:cNvPr id="3" name="Group 2" descr="Digital scanner for textbooks, available in the library.">
            <a:extLst>
              <a:ext uri="{FF2B5EF4-FFF2-40B4-BE49-F238E27FC236}">
                <a16:creationId xmlns:a16="http://schemas.microsoft.com/office/drawing/2014/main" id="{5730D72D-9852-0BD8-9A4E-44BA22C3EC9F}"/>
              </a:ext>
            </a:extLst>
          </p:cNvPr>
          <p:cNvGrpSpPr/>
          <p:nvPr/>
        </p:nvGrpSpPr>
        <p:grpSpPr>
          <a:xfrm>
            <a:off x="6096000" y="430823"/>
            <a:ext cx="5531810" cy="5996354"/>
            <a:chOff x="0" y="1028700"/>
            <a:chExt cx="850862" cy="81280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467D5AD-AD44-3AC7-EE1A-CBB8A7FF9FEB}"/>
                </a:ext>
              </a:extLst>
            </p:cNvPr>
            <p:cNvSpPr/>
            <p:nvPr/>
          </p:nvSpPr>
          <p:spPr>
            <a:xfrm>
              <a:off x="0" y="1028700"/>
              <a:ext cx="850862" cy="812800"/>
            </a:xfrm>
            <a:custGeom>
              <a:avLst/>
              <a:gdLst/>
              <a:ahLst/>
              <a:cxnLst/>
              <a:rect l="l" t="t" r="r" b="b"/>
              <a:pathLst>
                <a:path w="850862" h="812800">
                  <a:moveTo>
                    <a:pt x="0" y="0"/>
                  </a:moveTo>
                  <a:lnTo>
                    <a:pt x="850862" y="0"/>
                  </a:lnTo>
                  <a:lnTo>
                    <a:pt x="85086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21555" r="-215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396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442CA-9B68-AC34-BA71-7BDFE4A30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1E2E-4699-CF38-69F6-1E91207A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04" y="863582"/>
            <a:ext cx="4888536" cy="17575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800">
                <a:solidFill>
                  <a:srgbClr val="0B0A0A"/>
                </a:solidFill>
                <a:latin typeface="Segoe UI"/>
                <a:cs typeface="Segoe UI"/>
              </a:rPr>
              <a:t>SDCCD Libraries</a:t>
            </a:r>
            <a:endParaRPr lang="en-US" sz="6800" b="0">
              <a:latin typeface="Segoe UI"/>
              <a:cs typeface="Segoe UI"/>
            </a:endParaRPr>
          </a:p>
          <a:p>
            <a:endParaRPr lang="en-US">
              <a:latin typeface="Neue Haas Grotesk Text Pro"/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FFD84-C925-2998-7CB2-B6B6677CE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444" y="3085646"/>
            <a:ext cx="5323101" cy="3264761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0B0A0A"/>
                </a:solidFill>
                <a:latin typeface="Poppins"/>
                <a:cs typeface="Poppins"/>
              </a:rPr>
              <a:t>E-books</a:t>
            </a:r>
            <a:endParaRPr lang="en-US" sz="3500">
              <a:latin typeface="Poppins"/>
              <a:cs typeface="Poppins"/>
            </a:endParaRPr>
          </a:p>
          <a:p>
            <a:pPr algn="ctr"/>
            <a:r>
              <a:rPr lang="en-US" sz="3500">
                <a:solidFill>
                  <a:srgbClr val="0B0A0A"/>
                </a:solidFill>
                <a:latin typeface="Poppins"/>
                <a:cs typeface="Poppins"/>
              </a:rPr>
              <a:t>Databases</a:t>
            </a:r>
            <a:endParaRPr lang="en-US" sz="3500">
              <a:solidFill>
                <a:srgbClr val="000000"/>
              </a:solidFill>
              <a:latin typeface="Poppins"/>
              <a:cs typeface="Poppins"/>
            </a:endParaRPr>
          </a:p>
          <a:p>
            <a:pPr algn="ctr"/>
            <a:r>
              <a:rPr lang="en-US" sz="3500">
                <a:solidFill>
                  <a:srgbClr val="0B0A0A"/>
                </a:solidFill>
                <a:latin typeface="Poppins"/>
                <a:cs typeface="Poppins"/>
              </a:rPr>
              <a:t>Videos</a:t>
            </a:r>
            <a:endParaRPr lang="en-US" sz="3500">
              <a:solidFill>
                <a:srgbClr val="000000"/>
              </a:solidFill>
              <a:latin typeface="Poppins"/>
              <a:cs typeface="Poppins"/>
            </a:endParaRPr>
          </a:p>
        </p:txBody>
      </p:sp>
      <p:pic>
        <p:nvPicPr>
          <p:cNvPr id="3" name="Picture 2" descr="OneSearch logo.">
            <a:extLst>
              <a:ext uri="{FF2B5EF4-FFF2-40B4-BE49-F238E27FC236}">
                <a16:creationId xmlns:a16="http://schemas.microsoft.com/office/drawing/2014/main" id="{727F3F56-FDFB-2C25-5EC5-D22319AE5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381" y="536194"/>
            <a:ext cx="5222446" cy="1256009"/>
          </a:xfrm>
          <a:prstGeom prst="rect">
            <a:avLst/>
          </a:prstGeom>
        </p:spPr>
      </p:pic>
      <p:pic>
        <p:nvPicPr>
          <p:cNvPr id="5" name="Picture 4" descr="A-Z Databases List logo.">
            <a:extLst>
              <a:ext uri="{FF2B5EF4-FFF2-40B4-BE49-F238E27FC236}">
                <a16:creationId xmlns:a16="http://schemas.microsoft.com/office/drawing/2014/main" id="{99EF15CE-B164-B139-E4F4-60C989D60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562" y="2093289"/>
            <a:ext cx="6005110" cy="959282"/>
          </a:xfrm>
          <a:prstGeom prst="rect">
            <a:avLst/>
          </a:prstGeom>
        </p:spPr>
      </p:pic>
      <p:pic>
        <p:nvPicPr>
          <p:cNvPr id="6" name="Picture 5" descr="Open Access logo">
            <a:extLst>
              <a:ext uri="{FF2B5EF4-FFF2-40B4-BE49-F238E27FC236}">
                <a16:creationId xmlns:a16="http://schemas.microsoft.com/office/drawing/2014/main" id="{A8AB2EE0-9930-E995-13B6-286E3B510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046" y="3404995"/>
            <a:ext cx="4562961" cy="1719829"/>
          </a:xfrm>
          <a:prstGeom prst="rect">
            <a:avLst/>
          </a:prstGeom>
        </p:spPr>
      </p:pic>
      <p:pic>
        <p:nvPicPr>
          <p:cNvPr id="7" name="Picture 6" descr="EBSCO eBooks logo.">
            <a:extLst>
              <a:ext uri="{FF2B5EF4-FFF2-40B4-BE49-F238E27FC236}">
                <a16:creationId xmlns:a16="http://schemas.microsoft.com/office/drawing/2014/main" id="{06A100E3-2CB9-1AA7-95C8-108A8A2A0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804" y="5272057"/>
            <a:ext cx="5765209" cy="10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3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CFDA3-C5C7-D5B3-2E71-C16D70E82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F2BD-83D4-DD33-73F7-FF87472E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75" y="553616"/>
            <a:ext cx="4888536" cy="17575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800">
                <a:solidFill>
                  <a:srgbClr val="0B0A0A"/>
                </a:solidFill>
                <a:latin typeface="Segoe UI"/>
                <a:cs typeface="Segoe UI"/>
              </a:rPr>
              <a:t>ASCCC</a:t>
            </a:r>
            <a:br>
              <a:rPr lang="en-US" sz="6800">
                <a:solidFill>
                  <a:srgbClr val="0B0A0A"/>
                </a:solidFill>
                <a:latin typeface="Segoe UI"/>
                <a:cs typeface="Segoe UI"/>
              </a:rPr>
            </a:br>
            <a:r>
              <a:rPr lang="en-US" sz="6800">
                <a:solidFill>
                  <a:srgbClr val="0B0A0A"/>
                </a:solidFill>
                <a:latin typeface="Segoe UI"/>
                <a:cs typeface="Segoe UI"/>
              </a:rPr>
              <a:t>OERI</a:t>
            </a:r>
          </a:p>
          <a:p>
            <a:pPr algn="ctr">
              <a:lnSpc>
                <a:spcPct val="100000"/>
              </a:lnSpc>
            </a:pPr>
            <a:endParaRPr lang="en-US" sz="4000" b="0">
              <a:latin typeface="Calibri"/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E634E-C643-85A2-ECC3-76E53E66A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062" y="2788595"/>
            <a:ext cx="5594321" cy="3238931"/>
          </a:xfrm>
        </p:spPr>
        <p:txBody>
          <a:bodyPr>
            <a:normAutofit/>
          </a:bodyPr>
          <a:lstStyle/>
          <a:p>
            <a:pPr marL="647700" lvl="1" indent="-323850">
              <a:lnSpc>
                <a:spcPts val="39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cs typeface="Poppins"/>
              </a:rPr>
              <a:t>OER by Discipline/C-ID</a:t>
            </a:r>
          </a:p>
          <a:p>
            <a:pPr marL="647700" lvl="1" indent="-323850">
              <a:lnSpc>
                <a:spcPts val="39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cs typeface="Poppins"/>
              </a:rPr>
              <a:t>New OER</a:t>
            </a:r>
          </a:p>
          <a:p>
            <a:pPr marL="647700" lvl="1" indent="-323850">
              <a:lnSpc>
                <a:spcPts val="39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cs typeface="Poppins"/>
              </a:rPr>
              <a:t>Canvas Commons</a:t>
            </a:r>
          </a:p>
          <a:p>
            <a:pPr marL="647700" lvl="1" indent="-323850">
              <a:lnSpc>
                <a:spcPts val="39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cs typeface="Poppins"/>
              </a:rPr>
              <a:t>Webinars FLEX Credit 30457 Colleges</a:t>
            </a:r>
            <a:endParaRPr lang="en-US" sz="3000">
              <a:latin typeface="Poppins"/>
              <a:cs typeface="Poppins"/>
            </a:endParaRPr>
          </a:p>
          <a:p>
            <a:pPr marL="647700" lvl="1" indent="-323850">
              <a:lnSpc>
                <a:spcPts val="39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cs typeface="Poppins"/>
              </a:rPr>
              <a:t>ASCCC-OERI.org</a:t>
            </a:r>
          </a:p>
          <a:p>
            <a:endParaRPr lang="en-US">
              <a:solidFill>
                <a:srgbClr val="000000"/>
              </a:solidFill>
              <a:latin typeface="Poppins"/>
              <a:cs typeface="Poppins"/>
            </a:endParaRPr>
          </a:p>
        </p:txBody>
      </p:sp>
      <p:grpSp>
        <p:nvGrpSpPr>
          <p:cNvPr id="3" name="Group 2" descr="Example digital textbook titled &quot;Nutrition&quot;">
            <a:extLst>
              <a:ext uri="{FF2B5EF4-FFF2-40B4-BE49-F238E27FC236}">
                <a16:creationId xmlns:a16="http://schemas.microsoft.com/office/drawing/2014/main" id="{E46CF12F-BAA1-F8C9-DCC8-D196C3240738}"/>
              </a:ext>
            </a:extLst>
          </p:cNvPr>
          <p:cNvGrpSpPr/>
          <p:nvPr/>
        </p:nvGrpSpPr>
        <p:grpSpPr>
          <a:xfrm>
            <a:off x="5559106" y="25814"/>
            <a:ext cx="3315717" cy="6806372"/>
            <a:chOff x="271999" y="271999"/>
            <a:chExt cx="812800" cy="1577065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59DDF93-2B59-5C46-5ACC-47F0903B55C1}"/>
                </a:ext>
              </a:extLst>
            </p:cNvPr>
            <p:cNvSpPr/>
            <p:nvPr/>
          </p:nvSpPr>
          <p:spPr>
            <a:xfrm>
              <a:off x="271999" y="271999"/>
              <a:ext cx="812800" cy="1577065"/>
            </a:xfrm>
            <a:custGeom>
              <a:avLst/>
              <a:gdLst/>
              <a:ahLst/>
              <a:cxnLst/>
              <a:rect l="l" t="t" r="r" b="b"/>
              <a:pathLst>
                <a:path w="812800" h="1577065">
                  <a:moveTo>
                    <a:pt x="0" y="0"/>
                  </a:moveTo>
                  <a:lnTo>
                    <a:pt x="812800" y="0"/>
                  </a:lnTo>
                  <a:lnTo>
                    <a:pt x="812800" y="1577065"/>
                  </a:lnTo>
                  <a:lnTo>
                    <a:pt x="0" y="1577065"/>
                  </a:lnTo>
                  <a:close/>
                </a:path>
              </a:pathLst>
            </a:custGeom>
            <a:blipFill>
              <a:blip r:embed="rId2"/>
              <a:stretch>
                <a:fillRect l="-21085" r="-2108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 descr="Example digital textbook titled &quot;Introduction to Education&quot;">
            <a:extLst>
              <a:ext uri="{FF2B5EF4-FFF2-40B4-BE49-F238E27FC236}">
                <a16:creationId xmlns:a16="http://schemas.microsoft.com/office/drawing/2014/main" id="{D394A6C0-DA6D-51C4-1E86-2B85D0207611}"/>
              </a:ext>
            </a:extLst>
          </p:cNvPr>
          <p:cNvGrpSpPr/>
          <p:nvPr/>
        </p:nvGrpSpPr>
        <p:grpSpPr>
          <a:xfrm>
            <a:off x="8876289" y="25814"/>
            <a:ext cx="3315717" cy="6806372"/>
            <a:chOff x="5388674" y="271999"/>
            <a:chExt cx="812800" cy="1577065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8A6A5238-3FEF-352F-1775-92599895625E}"/>
                </a:ext>
              </a:extLst>
            </p:cNvPr>
            <p:cNvSpPr/>
            <p:nvPr/>
          </p:nvSpPr>
          <p:spPr>
            <a:xfrm>
              <a:off x="5388674" y="271999"/>
              <a:ext cx="812800" cy="1577065"/>
            </a:xfrm>
            <a:custGeom>
              <a:avLst/>
              <a:gdLst/>
              <a:ahLst/>
              <a:cxnLst/>
              <a:rect l="l" t="t" r="r" b="b"/>
              <a:pathLst>
                <a:path w="812800" h="1577065">
                  <a:moveTo>
                    <a:pt x="0" y="0"/>
                  </a:moveTo>
                  <a:lnTo>
                    <a:pt x="812800" y="0"/>
                  </a:lnTo>
                  <a:lnTo>
                    <a:pt x="812800" y="1577065"/>
                  </a:lnTo>
                  <a:lnTo>
                    <a:pt x="0" y="1577065"/>
                  </a:lnTo>
                  <a:close/>
                </a:path>
              </a:pathLst>
            </a:custGeom>
            <a:blipFill>
              <a:blip r:embed="rId3"/>
              <a:stretch>
                <a:fillRect l="-30388" r="-3038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0548395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VanillaVTI</vt:lpstr>
      <vt:lpstr>No Cost, No Worries: Burden Free Materials</vt:lpstr>
      <vt:lpstr>Title 5,§ 54221. Burden-Free Access to Instructional Materials.  </vt:lpstr>
      <vt:lpstr>Solutions</vt:lpstr>
      <vt:lpstr>SDCCD Libraries  </vt:lpstr>
      <vt:lpstr>SDCCD Libraries  </vt:lpstr>
      <vt:lpstr>SDCCD Libraries  </vt:lpstr>
      <vt:lpstr>SDCCD Copyright Guidelines</vt:lpstr>
      <vt:lpstr>SDCCD Libraries </vt:lpstr>
      <vt:lpstr>ASCCC OERI  </vt:lpstr>
      <vt:lpstr>ZTC Grant Funding</vt:lpstr>
      <vt:lpstr>We are here to support you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2013-07-15T20:26:40Z</dcterms:created>
  <dcterms:modified xsi:type="dcterms:W3CDTF">2026-03-11T23:32:38Z</dcterms:modified>
</cp:coreProperties>
</file>